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9" r:id="rId3"/>
    <p:sldId id="257" r:id="rId4"/>
    <p:sldId id="260" r:id="rId5"/>
    <p:sldId id="261" r:id="rId6"/>
    <p:sldId id="269" r:id="rId7"/>
    <p:sldId id="270" r:id="rId8"/>
    <p:sldId id="268" r:id="rId9"/>
    <p:sldId id="262" r:id="rId10"/>
    <p:sldId id="271" r:id="rId11"/>
    <p:sldId id="264" r:id="rId12"/>
    <p:sldId id="265" r:id="rId13"/>
    <p:sldId id="272" r:id="rId14"/>
    <p:sldId id="273" r:id="rId15"/>
    <p:sldId id="274" r:id="rId16"/>
    <p:sldId id="266" r:id="rId17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FF"/>
    <a:srgbClr val="FF6600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C0439-5F4F-44C5-89BA-07CBCFF359B1}" type="datetimeFigureOut">
              <a:rPr lang="en-CA" smtClean="0"/>
              <a:t>2013-08-21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0E914-009D-4DB5-B3A8-46221314E5D3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11118850" cy="833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11118850" cy="833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11118850" cy="833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11118850" cy="833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A22C6-4892-4C23-9C7B-8C8FC4F1C7AB}" type="datetimeFigureOut">
              <a:rPr lang="en-CA" smtClean="0"/>
              <a:pPr/>
              <a:t>2013-08-21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A29CC-8293-4FB6-B942-2E383EAEBD9B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 descr="Miner SBPS 2500.JPG"/>
          <p:cNvPicPr>
            <a:picLocks noChangeAspect="1"/>
          </p:cNvPicPr>
          <p:nvPr/>
        </p:nvPicPr>
        <p:blipFill>
          <a:blip r:embed="rId2" cstate="screen">
            <a:lum bright="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3528" y="0"/>
            <a:ext cx="854075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CA" sz="7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Free Growing Standards &amp; Appendix 9 </a:t>
            </a:r>
          </a:p>
          <a:p>
            <a:pPr algn="ctr" eaLnBrk="0" hangingPunct="0">
              <a:defRPr/>
            </a:pPr>
            <a:r>
              <a:rPr lang="en-CA" sz="6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+mn-cs"/>
              </a:rPr>
              <a:t>“An Update”</a:t>
            </a:r>
            <a:endParaRPr lang="en-CA" sz="6000" b="1" i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  <a:p>
            <a:pPr algn="ctr" eaLnBrk="0" hangingPunct="0">
              <a:defRPr/>
            </a:pPr>
            <a:r>
              <a:rPr lang="en-CA" sz="8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+mn-cs"/>
              </a:rPr>
              <a:t/>
            </a:r>
            <a:br>
              <a:rPr lang="en-CA" sz="8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+mn-cs"/>
              </a:rPr>
            </a:br>
            <a:endParaRPr lang="en-CA" sz="8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592" y="5657671"/>
            <a:ext cx="9144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CA" sz="3600" dirty="0" smtClean="0">
                <a:solidFill>
                  <a:srgbClr val="FFC000"/>
                </a:solidFill>
                <a:latin typeface="Arial" pitchFamily="34" charset="0"/>
                <a:cs typeface="+mn-cs"/>
              </a:rPr>
              <a:t>Dave Weaver </a:t>
            </a:r>
            <a:r>
              <a:rPr lang="en-CA" sz="2800" dirty="0" smtClean="0">
                <a:solidFill>
                  <a:srgbClr val="FFC000"/>
                </a:solidFill>
                <a:latin typeface="Arial" pitchFamily="34" charset="0"/>
                <a:cs typeface="+mn-cs"/>
              </a:rPr>
              <a:t>Resource  Practices Branch   </a:t>
            </a:r>
            <a:endParaRPr lang="en-CA" sz="3600" dirty="0" smtClean="0">
              <a:solidFill>
                <a:srgbClr val="FFC000"/>
              </a:solidFill>
              <a:latin typeface="Arial" pitchFamily="34" charset="0"/>
              <a:cs typeface="+mn-cs"/>
            </a:endParaRPr>
          </a:p>
          <a:p>
            <a:pPr algn="ctr" eaLnBrk="0" hangingPunct="0">
              <a:defRPr/>
            </a:pPr>
            <a:r>
              <a:rPr lang="en-CA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FFT Meeting </a:t>
            </a:r>
            <a:r>
              <a:rPr lang="en-CA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Sept</a:t>
            </a:r>
            <a:r>
              <a:rPr lang="en-CA" sz="3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rPr>
              <a:t> 2013</a:t>
            </a:r>
            <a:endParaRPr lang="en-CA" sz="3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 descr="Miner SBPS 250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620688"/>
            <a:ext cx="9144000" cy="6237312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8435280" cy="77809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“The Story of </a:t>
            </a:r>
            <a:r>
              <a:rPr kumimoji="0" lang="en-CA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US</a:t>
            </a:r>
            <a:r>
              <a:rPr kumimoji="0" lang="en-C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and </a:t>
            </a:r>
            <a:r>
              <a:rPr kumimoji="0" lang="en-CA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THEM</a:t>
            </a:r>
            <a:r>
              <a:rPr kumimoji="0" lang="en-C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Continues...”</a:t>
            </a:r>
            <a:endParaRPr kumimoji="0" lang="en-CA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0" y="5893296"/>
            <a:ext cx="8686800" cy="964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Appendix 9 – </a:t>
            </a:r>
            <a:r>
              <a:rPr kumimoji="0" lang="en-CA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</a:rPr>
              <a:t>How much Broadleaf is too much?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5157192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endParaRPr lang="en-CA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4365104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</a:t>
            </a:r>
            <a:endParaRPr lang="en-CA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E:\AFRICA\_MG_0788.jpg"/>
          <p:cNvPicPr>
            <a:picLocks noChangeAspect="1" noChangeArrowheads="1"/>
          </p:cNvPicPr>
          <p:nvPr/>
        </p:nvPicPr>
        <p:blipFill>
          <a:blip r:embed="rId3" cstate="screen">
            <a:lum bright="10000"/>
          </a:blip>
          <a:srcRect/>
          <a:stretch>
            <a:fillRect/>
          </a:stretch>
        </p:blipFill>
        <p:spPr bwMode="auto">
          <a:xfrm>
            <a:off x="0" y="764704"/>
            <a:ext cx="2195736" cy="1727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48" y="260648"/>
            <a:ext cx="9083352" cy="1143000"/>
          </a:xfrm>
        </p:spPr>
        <p:txBody>
          <a:bodyPr>
            <a:normAutofit/>
          </a:bodyPr>
          <a:lstStyle/>
          <a:p>
            <a:r>
              <a:rPr lang="en-CA" b="1" dirty="0" smtClean="0"/>
              <a:t>Appendix 9  → 13   What’s the Plan?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>
            <a:normAutofit fontScale="92500" lnSpcReduction="20000"/>
          </a:bodyPr>
          <a:lstStyle/>
          <a:p>
            <a:r>
              <a:rPr lang="en-CA" b="1" dirty="0" smtClean="0"/>
              <a:t>The Catalyst for Change </a:t>
            </a:r>
            <a:r>
              <a:rPr lang="en-CA" dirty="0" smtClean="0"/>
              <a:t>– </a:t>
            </a:r>
            <a:r>
              <a:rPr lang="en-CA" i="1" dirty="0" smtClean="0"/>
              <a:t>the Cariboo and Newsome work</a:t>
            </a:r>
          </a:p>
          <a:p>
            <a:r>
              <a:rPr lang="en-CA" b="1" dirty="0" smtClean="0"/>
              <a:t>Old Appendix 9 review</a:t>
            </a:r>
          </a:p>
          <a:p>
            <a:r>
              <a:rPr lang="en-CA" b="1" dirty="0" smtClean="0"/>
              <a:t>New Appendix 13 - Project Plan </a:t>
            </a:r>
            <a:r>
              <a:rPr lang="en-CA" i="1" dirty="0" smtClean="0"/>
              <a:t>– Timelines</a:t>
            </a:r>
          </a:p>
          <a:p>
            <a:r>
              <a:rPr lang="en-CA" b="1" dirty="0" smtClean="0"/>
              <a:t>Teresa Newsome’s Work</a:t>
            </a:r>
          </a:p>
          <a:p>
            <a:r>
              <a:rPr lang="en-CA" b="1" dirty="0" smtClean="0"/>
              <a:t>George Harper’s Work</a:t>
            </a:r>
          </a:p>
          <a:p>
            <a:r>
              <a:rPr lang="en-CA" b="1" dirty="0" smtClean="0"/>
              <a:t>Vision for Appendix 13 - Format</a:t>
            </a:r>
          </a:p>
          <a:p>
            <a:pPr lvl="1"/>
            <a:r>
              <a:rPr lang="en-CA" dirty="0" smtClean="0"/>
              <a:t>Manual Update, New Appendix and Cariboo Pilot, Neighbourhood Concept</a:t>
            </a:r>
          </a:p>
          <a:p>
            <a:r>
              <a:rPr lang="en-CA" b="1" dirty="0" smtClean="0"/>
              <a:t>What would you change??</a:t>
            </a:r>
            <a:endParaRPr lang="en-CA" b="1" dirty="0"/>
          </a:p>
        </p:txBody>
      </p:sp>
      <p:pic>
        <p:nvPicPr>
          <p:cNvPr id="4" name="Picture 2" descr="G:\!Workgrp\Silv Practices\Dave Weaver\Africa_Pictures\DCIM1\102___02\IMG_1211.JPG"/>
          <p:cNvPicPr>
            <a:picLocks noChangeAspect="1" noChangeArrowheads="1"/>
          </p:cNvPicPr>
          <p:nvPr/>
        </p:nvPicPr>
        <p:blipFill>
          <a:blip r:embed="rId2" cstate="screen">
            <a:lum bright="10000" contrast="10000"/>
          </a:blip>
          <a:srcRect/>
          <a:stretch>
            <a:fillRect/>
          </a:stretch>
        </p:blipFill>
        <p:spPr>
          <a:xfrm>
            <a:off x="5796136" y="5038832"/>
            <a:ext cx="3347863" cy="2107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The Catalyst for Change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Teresa Newsome's extensive long term research work in SBPS, IDF and SBS</a:t>
            </a:r>
          </a:p>
          <a:p>
            <a:r>
              <a:rPr lang="en-CA" b="1" dirty="0" smtClean="0"/>
              <a:t>Proposes </a:t>
            </a:r>
            <a:r>
              <a:rPr lang="en-CA" b="1" dirty="0" smtClean="0">
                <a:solidFill>
                  <a:srgbClr val="FF0000"/>
                </a:solidFill>
              </a:rPr>
              <a:t>↑</a:t>
            </a:r>
            <a:r>
              <a:rPr lang="en-CA" b="1" dirty="0" smtClean="0"/>
              <a:t> Allowable At per FG Plot -     mostly Pl</a:t>
            </a:r>
          </a:p>
          <a:p>
            <a:r>
              <a:rPr lang="en-CA" dirty="0" smtClean="0"/>
              <a:t>Request amendments to Appendix 9 in 2013</a:t>
            </a:r>
          </a:p>
          <a:p>
            <a:r>
              <a:rPr lang="en-CA" b="1" i="1" dirty="0" smtClean="0"/>
              <a:t>“Time to take a good look at the entire Appendix 9”</a:t>
            </a:r>
            <a:endParaRPr lang="en-CA" b="1" i="1" dirty="0"/>
          </a:p>
        </p:txBody>
      </p:sp>
      <p:pic>
        <p:nvPicPr>
          <p:cNvPr id="6" name="Content Placeholder 5" descr="Gavin SBS control - 2.JPG"/>
          <p:cNvPicPr>
            <a:picLocks noGrp="1" noChangeAspect="1"/>
          </p:cNvPicPr>
          <p:nvPr>
            <p:ph sz="half" idx="2"/>
          </p:nvPr>
        </p:nvPicPr>
        <p:blipFill>
          <a:blip r:embed="rId2" cstate="screen"/>
          <a:stretch>
            <a:fillRect/>
          </a:stretch>
        </p:blipFill>
        <p:spPr>
          <a:xfrm>
            <a:off x="4499992" y="1484785"/>
            <a:ext cx="3834425" cy="511256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/>
              <a:t>Old Appendix 9 Review</a:t>
            </a:r>
            <a:br>
              <a:rPr lang="en-CA" b="1" dirty="0" smtClean="0"/>
            </a:br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 rot="20915907">
            <a:off x="306302" y="1210894"/>
            <a:ext cx="5095598" cy="660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 rot="599388">
            <a:off x="3259515" y="1335796"/>
            <a:ext cx="6237823" cy="250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G:\!Workgrp\Silv Practices\Dave Weaver\Africa_Pictures\DCIM4\102___02\IMG_1732.JPG"/>
          <p:cNvPicPr>
            <a:picLocks noChangeAspect="1" noChangeArrowheads="1"/>
          </p:cNvPicPr>
          <p:nvPr/>
        </p:nvPicPr>
        <p:blipFill>
          <a:blip r:embed="rId4" cstate="screen">
            <a:lum/>
          </a:blip>
          <a:srcRect/>
          <a:stretch>
            <a:fillRect/>
          </a:stretch>
        </p:blipFill>
        <p:spPr>
          <a:xfrm>
            <a:off x="5940362" y="4725144"/>
            <a:ext cx="3203638" cy="299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CA" b="1" dirty="0" smtClean="0"/>
              <a:t>Appendix 9 – Quadrant &amp; </a:t>
            </a:r>
            <a:br>
              <a:rPr lang="en-CA" b="1" dirty="0" smtClean="0"/>
            </a:br>
            <a:r>
              <a:rPr lang="en-CA" b="1" dirty="0" smtClean="0"/>
              <a:t>Potentially FG Method</a:t>
            </a:r>
            <a:endParaRPr lang="en-CA" b="1" dirty="0"/>
          </a:p>
        </p:txBody>
      </p:sp>
      <p:pic>
        <p:nvPicPr>
          <p:cNvPr id="12" name="Picture 11" descr="Sauser SBS - 2(1)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195736" y="1268760"/>
            <a:ext cx="5112568" cy="5589240"/>
          </a:xfrm>
          <a:prstGeom prst="rect">
            <a:avLst/>
          </a:prstGeom>
        </p:spPr>
      </p:pic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5292080" y="1772816"/>
            <a:ext cx="46037" cy="4724003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CA" dirty="0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3419872" y="2492896"/>
            <a:ext cx="3810000" cy="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CA" dirty="0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>
            <a:off x="4788024" y="1916832"/>
            <a:ext cx="1143000" cy="10668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</p:spPr>
        <p:txBody>
          <a:bodyPr/>
          <a:lstStyle/>
          <a:p>
            <a:endParaRPr lang="en-CA" dirty="0"/>
          </a:p>
        </p:txBody>
      </p:sp>
      <p:sp>
        <p:nvSpPr>
          <p:cNvPr id="17" name="Oval 5"/>
          <p:cNvSpPr>
            <a:spLocks noChangeArrowheads="1"/>
          </p:cNvSpPr>
          <p:nvPr/>
        </p:nvSpPr>
        <p:spPr bwMode="auto">
          <a:xfrm>
            <a:off x="3419872" y="1844824"/>
            <a:ext cx="3810000" cy="11430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dirty="0"/>
          </a:p>
        </p:txBody>
      </p:sp>
      <p:pic>
        <p:nvPicPr>
          <p:cNvPr id="18" name="Picture 2" descr="G:\!Workgrp\Silv Practices\Dave Weaver\Africa_Pictures\DCIM1\102___02\IMG_1158.JPG"/>
          <p:cNvPicPr>
            <a:picLocks noGrp="1" noChangeAspect="1" noChangeArrowheads="1"/>
          </p:cNvPicPr>
          <p:nvPr>
            <p:ph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0" y="4077072"/>
            <a:ext cx="3125995" cy="295232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b="1" dirty="0" smtClean="0"/>
              <a:t>Broadleaf Brush Competition</a:t>
            </a:r>
            <a:endParaRPr lang="en-CA" b="1" dirty="0"/>
          </a:p>
        </p:txBody>
      </p:sp>
      <p:pic>
        <p:nvPicPr>
          <p:cNvPr id="74755" name="Content Placeholder 3"/>
          <p:cNvPicPr>
            <a:picLocks noGrp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755576" y="980728"/>
            <a:ext cx="4929187" cy="3000375"/>
          </a:xfrm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3" cstate="screen"/>
          <a:srcRect b="-2635"/>
          <a:stretch>
            <a:fillRect/>
          </a:stretch>
        </p:blipFill>
        <p:spPr bwMode="auto">
          <a:xfrm>
            <a:off x="5652120" y="980728"/>
            <a:ext cx="257175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2060848"/>
            <a:ext cx="928688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CA" sz="1600" b="1" dirty="0">
                <a:latin typeface="+mn-lt"/>
                <a:cs typeface="+mn-cs"/>
              </a:rPr>
              <a:t>Conifer</a:t>
            </a:r>
          </a:p>
          <a:p>
            <a:pPr eaLnBrk="0" hangingPunct="0">
              <a:defRPr/>
            </a:pPr>
            <a:r>
              <a:rPr lang="en-CA" sz="1600" b="1" dirty="0">
                <a:latin typeface="+mn-lt"/>
                <a:cs typeface="+mn-cs"/>
              </a:rPr>
              <a:t>/ Brush</a:t>
            </a:r>
          </a:p>
          <a:p>
            <a:pPr eaLnBrk="0" hangingPunct="0">
              <a:defRPr/>
            </a:pPr>
            <a:r>
              <a:rPr lang="en-CA" sz="1600" b="1" dirty="0">
                <a:latin typeface="+mn-lt"/>
                <a:cs typeface="+mn-cs"/>
              </a:rPr>
              <a:t>Ratio</a:t>
            </a:r>
          </a:p>
          <a:p>
            <a:pPr eaLnBrk="0" hangingPunct="0">
              <a:defRPr/>
            </a:pPr>
            <a:endParaRPr lang="en-CA" sz="1600" dirty="0">
              <a:latin typeface="+mn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3861048"/>
            <a:ext cx="18573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CA" sz="2400" b="1" dirty="0">
                <a:latin typeface="+mn-lt"/>
                <a:cs typeface="+mn-cs"/>
              </a:rPr>
              <a:t>Free Growing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3888" y="3861048"/>
            <a:ext cx="18573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CA" sz="2400" b="1" dirty="0">
                <a:latin typeface="+mn-lt"/>
                <a:cs typeface="+mn-cs"/>
              </a:rPr>
              <a:t>Not Free Growing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4168" y="4005064"/>
            <a:ext cx="1857375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CA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Potentially Free Growing</a:t>
            </a:r>
          </a:p>
        </p:txBody>
      </p:sp>
      <p:pic>
        <p:nvPicPr>
          <p:cNvPr id="10" name="Picture 2" descr="G:\!Workgrp\Silv Practices\Dave Weaver\Africa_Pictures\DCIM1\102___02\IMG_1128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323528" y="4581128"/>
            <a:ext cx="2880320" cy="24642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Allowable Amount of Broadleaf / Plot – if a Potentially FG tree in a Plot</a:t>
            </a:r>
            <a:endParaRPr lang="en-CA" b="1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95536" y="1155088"/>
            <a:ext cx="6331398" cy="570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G:\!Workgrp\Silv Practices\Dave Weaver\Africa_Pictures\DCIM2\102___02\IMG_1008.JPG"/>
          <p:cNvPicPr>
            <a:picLocks noChangeAspect="1" noChangeArrowheads="1"/>
          </p:cNvPicPr>
          <p:nvPr/>
        </p:nvPicPr>
        <p:blipFill>
          <a:blip r:embed="rId3" cstate="screen">
            <a:lum bright="10000" contrast="-10000"/>
          </a:blip>
          <a:srcRect/>
          <a:stretch>
            <a:fillRect/>
          </a:stretch>
        </p:blipFill>
        <p:spPr>
          <a:xfrm>
            <a:off x="6551712" y="4869160"/>
            <a:ext cx="2592288" cy="24103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80728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New Appendix 13 - Project Plan </a:t>
            </a:r>
            <a:r>
              <a:rPr lang="en-CA" i="1" dirty="0" smtClean="0"/>
              <a:t> Timelines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980728"/>
            <a:ext cx="2602632" cy="4525963"/>
          </a:xfrm>
          <a:solidFill>
            <a:srgbClr val="FFFFFF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CA" dirty="0" smtClean="0"/>
              <a:t>Sept 2013</a:t>
            </a:r>
          </a:p>
          <a:p>
            <a:pPr>
              <a:buNone/>
            </a:pPr>
            <a:endParaRPr lang="en-CA" dirty="0" smtClean="0"/>
          </a:p>
          <a:p>
            <a:r>
              <a:rPr lang="en-CA" dirty="0" smtClean="0"/>
              <a:t>Nov 2013</a:t>
            </a:r>
          </a:p>
          <a:p>
            <a:r>
              <a:rPr lang="en-CA" dirty="0" smtClean="0"/>
              <a:t>March 2014</a:t>
            </a:r>
          </a:p>
          <a:p>
            <a:r>
              <a:rPr lang="en-CA" dirty="0" smtClean="0"/>
              <a:t>Summer 2014</a:t>
            </a:r>
          </a:p>
          <a:p>
            <a:endParaRPr lang="en-CA" dirty="0" smtClean="0"/>
          </a:p>
          <a:p>
            <a:r>
              <a:rPr lang="en-CA" dirty="0" smtClean="0"/>
              <a:t>Fall 2014</a:t>
            </a:r>
          </a:p>
          <a:p>
            <a:r>
              <a:rPr lang="en-CA" dirty="0" smtClean="0"/>
              <a:t>Spring 2015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31840" y="980728"/>
            <a:ext cx="5482952" cy="4525963"/>
          </a:xfrm>
          <a:solidFill>
            <a:srgbClr val="FFFF99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CA" sz="2900" dirty="0" smtClean="0"/>
              <a:t>Finish Field Work Newsome and Harper</a:t>
            </a:r>
          </a:p>
          <a:p>
            <a:r>
              <a:rPr lang="en-CA" sz="2900" dirty="0" smtClean="0"/>
              <a:t>Survey Licensees for Feedback</a:t>
            </a:r>
          </a:p>
          <a:p>
            <a:r>
              <a:rPr lang="en-CA" sz="2900" dirty="0" smtClean="0"/>
              <a:t>Produce 1</a:t>
            </a:r>
            <a:r>
              <a:rPr lang="en-CA" sz="2900" baseline="30000" dirty="0" smtClean="0"/>
              <a:t>st</a:t>
            </a:r>
            <a:r>
              <a:rPr lang="en-CA" sz="2900" dirty="0" smtClean="0"/>
              <a:t> Cariboo Pilot</a:t>
            </a:r>
          </a:p>
          <a:p>
            <a:r>
              <a:rPr lang="en-CA" sz="2900" dirty="0" smtClean="0"/>
              <a:t>Test Pilot – Volunteer Licensees</a:t>
            </a:r>
          </a:p>
          <a:p>
            <a:r>
              <a:rPr lang="en-CA" sz="2900" dirty="0" smtClean="0"/>
              <a:t>Open Input on App. 13 Design</a:t>
            </a:r>
          </a:p>
          <a:p>
            <a:r>
              <a:rPr lang="en-CA" sz="2900" dirty="0" smtClean="0"/>
              <a:t>Final Cariboo Pilot</a:t>
            </a:r>
          </a:p>
          <a:p>
            <a:r>
              <a:rPr lang="en-CA" sz="2900" dirty="0" smtClean="0"/>
              <a:t>Final Appendix 13 Format </a:t>
            </a:r>
          </a:p>
          <a:p>
            <a:endParaRPr lang="en-CA" dirty="0"/>
          </a:p>
        </p:txBody>
      </p:sp>
      <p:pic>
        <p:nvPicPr>
          <p:cNvPr id="3074" name="Picture 2" descr="E:\AFRICA\_MG_0359.jpg"/>
          <p:cNvPicPr>
            <a:picLocks noChangeAspect="1" noChangeArrowheads="1"/>
          </p:cNvPicPr>
          <p:nvPr/>
        </p:nvPicPr>
        <p:blipFill>
          <a:blip r:embed="rId2" cstate="screen">
            <a:lum bright="20000" contrast="-20000"/>
          </a:blip>
          <a:srcRect/>
          <a:stretch>
            <a:fillRect/>
          </a:stretch>
        </p:blipFill>
        <p:spPr bwMode="auto">
          <a:xfrm>
            <a:off x="6300192" y="4437113"/>
            <a:ext cx="2843808" cy="22181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Teresa Newsome’s Work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548680"/>
            <a:ext cx="9361040" cy="5289451"/>
          </a:xfrm>
        </p:spPr>
        <p:txBody>
          <a:bodyPr/>
          <a:lstStyle/>
          <a:p>
            <a:r>
              <a:rPr lang="en-CA" b="1" dirty="0" smtClean="0"/>
              <a:t>Cariboo</a:t>
            </a:r>
            <a:r>
              <a:rPr lang="en-CA" dirty="0" smtClean="0"/>
              <a:t> – </a:t>
            </a:r>
            <a:r>
              <a:rPr lang="en-CA" b="1" dirty="0" smtClean="0"/>
              <a:t>At</a:t>
            </a:r>
            <a:r>
              <a:rPr lang="en-CA" dirty="0" smtClean="0"/>
              <a:t> less competitor in drier subzones</a:t>
            </a:r>
          </a:p>
          <a:p>
            <a:r>
              <a:rPr lang="en-CA" dirty="0" smtClean="0"/>
              <a:t>Better to assess </a:t>
            </a:r>
            <a:r>
              <a:rPr lang="en-CA" b="1" dirty="0" smtClean="0"/>
              <a:t>1.8 m radius </a:t>
            </a:r>
            <a:r>
              <a:rPr lang="en-CA" dirty="0" smtClean="0"/>
              <a:t>for Quadrant Method</a:t>
            </a:r>
          </a:p>
          <a:p>
            <a:r>
              <a:rPr lang="en-CA" b="1" dirty="0" smtClean="0"/>
              <a:t>At can be 25% taller </a:t>
            </a:r>
            <a:r>
              <a:rPr lang="en-CA" dirty="0" smtClean="0"/>
              <a:t>in 2 Quadrants to FG</a:t>
            </a:r>
          </a:p>
          <a:p>
            <a:endParaRPr lang="en-CA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7544" y="2204864"/>
            <a:ext cx="8305615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467544" y="3789040"/>
            <a:ext cx="50405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Oval 7"/>
          <p:cNvSpPr/>
          <p:nvPr/>
        </p:nvSpPr>
        <p:spPr>
          <a:xfrm>
            <a:off x="2483768" y="4725144"/>
            <a:ext cx="720080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Oval 8"/>
          <p:cNvSpPr/>
          <p:nvPr/>
        </p:nvSpPr>
        <p:spPr>
          <a:xfrm>
            <a:off x="3851920" y="4797152"/>
            <a:ext cx="50405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1979712" y="4725144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>
                <a:solidFill>
                  <a:srgbClr val="FF0000"/>
                </a:solidFill>
              </a:rPr>
              <a:t>1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32240" y="4869160"/>
            <a:ext cx="194421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 smtClean="0">
                <a:solidFill>
                  <a:srgbClr val="FF0000"/>
                </a:solidFill>
              </a:rPr>
              <a:t>Non-deleterious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1720" y="522920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>
                <a:solidFill>
                  <a:srgbClr val="0070C0"/>
                </a:solidFill>
              </a:rPr>
              <a:t>3</a:t>
            </a:r>
            <a:endParaRPr lang="en-CA" sz="2400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1720" y="378904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>
                <a:solidFill>
                  <a:srgbClr val="FF0000"/>
                </a:solidFill>
              </a:rPr>
              <a:t>2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411760" y="3717032"/>
            <a:ext cx="79208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7308304" y="3789040"/>
            <a:ext cx="720080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 smtClean="0">
                <a:solidFill>
                  <a:srgbClr val="FF0000"/>
                </a:solidFill>
              </a:rPr>
              <a:t>15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483768" y="5229200"/>
            <a:ext cx="1368152" cy="43204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7308304" y="5301208"/>
            <a:ext cx="864096" cy="43204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491880" y="4797152"/>
            <a:ext cx="432048" cy="43204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16016" y="5301208"/>
            <a:ext cx="18722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 smtClean="0">
                <a:solidFill>
                  <a:srgbClr val="0070C0"/>
                </a:solidFill>
              </a:rPr>
              <a:t>All</a:t>
            </a:r>
            <a:endParaRPr lang="en-CA" sz="2000" b="1" dirty="0">
              <a:solidFill>
                <a:srgbClr val="0070C0"/>
              </a:solidFill>
            </a:endParaRPr>
          </a:p>
        </p:txBody>
      </p:sp>
      <p:pic>
        <p:nvPicPr>
          <p:cNvPr id="4099" name="Picture 3" descr="E:\AFRICA\_MG_0579a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437112"/>
            <a:ext cx="2066330" cy="2592288"/>
          </a:xfrm>
          <a:prstGeom prst="rect">
            <a:avLst/>
          </a:prstGeom>
          <a:noFill/>
        </p:spPr>
      </p:pic>
      <p:sp>
        <p:nvSpPr>
          <p:cNvPr id="20" name="Oval 19"/>
          <p:cNvSpPr/>
          <p:nvPr/>
        </p:nvSpPr>
        <p:spPr>
          <a:xfrm>
            <a:off x="3635896" y="3789040"/>
            <a:ext cx="28803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08720"/>
          </a:xfrm>
        </p:spPr>
        <p:txBody>
          <a:bodyPr>
            <a:normAutofit/>
          </a:bodyPr>
          <a:lstStyle/>
          <a:p>
            <a:r>
              <a:rPr lang="en-CA" b="1" dirty="0" smtClean="0"/>
              <a:t>George Harper’s Work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56583"/>
          </a:xfrm>
        </p:spPr>
        <p:txBody>
          <a:bodyPr>
            <a:normAutofit/>
          </a:bodyPr>
          <a:lstStyle/>
          <a:p>
            <a:r>
              <a:rPr lang="en-CA" dirty="0" smtClean="0"/>
              <a:t>Retrospective study of Northern SBS </a:t>
            </a:r>
          </a:p>
          <a:p>
            <a:r>
              <a:rPr lang="en-CA" dirty="0" smtClean="0"/>
              <a:t>Assessing resultant competition levels between post FG Pl and competitive levels of At</a:t>
            </a:r>
          </a:p>
          <a:p>
            <a:r>
              <a:rPr lang="en-CA" dirty="0" smtClean="0"/>
              <a:t>Assessing competition relative to Appendix 9 Criteria</a:t>
            </a:r>
          </a:p>
          <a:p>
            <a:r>
              <a:rPr lang="en-CA" dirty="0" smtClean="0"/>
              <a:t>Hopefully will update Appendix 13 ( criteria for these northern SBS                           subzones)</a:t>
            </a:r>
            <a:endParaRPr lang="en-CA" dirty="0"/>
          </a:p>
        </p:txBody>
      </p:sp>
      <p:pic>
        <p:nvPicPr>
          <p:cNvPr id="5122" name="Picture 2" descr="E:\AFRICA\_MG_0908.jpg"/>
          <p:cNvPicPr>
            <a:picLocks noChangeAspect="1" noChangeArrowheads="1"/>
          </p:cNvPicPr>
          <p:nvPr/>
        </p:nvPicPr>
        <p:blipFill>
          <a:blip r:embed="rId2" cstate="screen">
            <a:lum/>
          </a:blip>
          <a:srcRect/>
          <a:stretch>
            <a:fillRect/>
          </a:stretch>
        </p:blipFill>
        <p:spPr bwMode="auto">
          <a:xfrm>
            <a:off x="5358425" y="4653136"/>
            <a:ext cx="2910256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/>
              <a:t>Vision for Appendix 13  - Format</a:t>
            </a:r>
            <a:br>
              <a:rPr lang="en-CA" b="1" dirty="0" smtClean="0"/>
            </a:br>
            <a:r>
              <a:rPr lang="en-CA" b="1" i="1" dirty="0" smtClean="0">
                <a:solidFill>
                  <a:srgbClr val="FF0000"/>
                </a:solidFill>
              </a:rPr>
              <a:t>Choices??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en-CA" b="1" dirty="0" smtClean="0"/>
              <a:t>Amend Appendix 9 </a:t>
            </a:r>
            <a:r>
              <a:rPr lang="en-CA" dirty="0" smtClean="0"/>
              <a:t>– one line at a time per year – adding additional complexity to an already complex/confusing document</a:t>
            </a:r>
          </a:p>
          <a:p>
            <a:pPr algn="ctr">
              <a:buNone/>
            </a:pPr>
            <a:r>
              <a:rPr lang="en-CA" dirty="0" smtClean="0"/>
              <a:t>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3501008"/>
            <a:ext cx="8136904" cy="156966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3200" b="1" dirty="0" smtClean="0"/>
              <a:t>  Develop Appendix 13 </a:t>
            </a:r>
            <a:r>
              <a:rPr lang="en-CA" sz="3200" dirty="0" smtClean="0"/>
              <a:t>– with a clearer Template for future Amendments with the Cariboo as the Pilot for changes</a:t>
            </a:r>
            <a:endParaRPr lang="en-CA" sz="3200" dirty="0"/>
          </a:p>
        </p:txBody>
      </p:sp>
      <p:sp>
        <p:nvSpPr>
          <p:cNvPr id="5" name="Rectangle 4"/>
          <p:cNvSpPr/>
          <p:nvPr/>
        </p:nvSpPr>
        <p:spPr>
          <a:xfrm>
            <a:off x="611560" y="3573016"/>
            <a:ext cx="7632848" cy="16561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Picture 2" descr="G:\!Workgrp\Silv Practices\Dave Weaver\Africa_Pictures\DCIM2\102___02\IMG_097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6123325" y="4481736"/>
            <a:ext cx="3020675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/>
          <a:lstStyle/>
          <a:p>
            <a:r>
              <a:rPr lang="en-CA" b="1" dirty="0" smtClean="0"/>
              <a:t>Appendix 13 </a:t>
            </a:r>
            <a:r>
              <a:rPr lang="en-CA" dirty="0" smtClean="0"/>
              <a:t>– </a:t>
            </a:r>
            <a:r>
              <a:rPr lang="en-CA" i="1" dirty="0" smtClean="0"/>
              <a:t>Thoughts to date+/-</a:t>
            </a:r>
            <a:endParaRPr lang="en-CA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67544" y="764704"/>
            <a:ext cx="3034680" cy="4525963"/>
          </a:xfrm>
        </p:spPr>
        <p:txBody>
          <a:bodyPr>
            <a:normAutofit/>
          </a:bodyPr>
          <a:lstStyle/>
          <a:p>
            <a:r>
              <a:rPr lang="en-CA" b="1" dirty="0" smtClean="0"/>
              <a:t>Silviculture Surveys Manual</a:t>
            </a:r>
            <a:endParaRPr lang="en-CA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139952" y="836712"/>
            <a:ext cx="4032448" cy="4525963"/>
          </a:xfrm>
        </p:spPr>
        <p:txBody>
          <a:bodyPr>
            <a:normAutofit/>
          </a:bodyPr>
          <a:lstStyle/>
          <a:p>
            <a:r>
              <a:rPr lang="en-CA" b="1" dirty="0" smtClean="0"/>
              <a:t>3.4 Free Growing Surveys</a:t>
            </a:r>
          </a:p>
          <a:p>
            <a:pPr lvl="1"/>
            <a:r>
              <a:rPr lang="en-CA" b="1" dirty="0" smtClean="0"/>
              <a:t>3.4.2 Free Criteria: </a:t>
            </a:r>
            <a:r>
              <a:rPr lang="en-CA" dirty="0" smtClean="0"/>
              <a:t>Guidance Procedures for the Assessment of Vegetation Competition in Managed conifer Stands (link to App 13)</a:t>
            </a:r>
          </a:p>
          <a:p>
            <a:r>
              <a:rPr lang="en-CA" b="1" dirty="0" smtClean="0"/>
              <a:t>Appendix 13</a:t>
            </a:r>
          </a:p>
          <a:p>
            <a:pPr lvl="1"/>
            <a:r>
              <a:rPr lang="en-CA" dirty="0" smtClean="0"/>
              <a:t>Regional Tables by BEC</a:t>
            </a:r>
          </a:p>
          <a:p>
            <a:pPr lvl="1"/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21021504">
            <a:off x="360467" y="1751245"/>
            <a:ext cx="3570341" cy="460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E:\AFRICA\_MG_0572.jpg"/>
          <p:cNvPicPr>
            <a:picLocks noChangeAspect="1" noChangeArrowheads="1"/>
          </p:cNvPicPr>
          <p:nvPr/>
        </p:nvPicPr>
        <p:blipFill>
          <a:blip r:embed="rId3" cstate="screen">
            <a:lum bright="20000"/>
          </a:blip>
          <a:srcRect/>
          <a:stretch>
            <a:fillRect/>
          </a:stretch>
        </p:blipFill>
        <p:spPr bwMode="auto">
          <a:xfrm>
            <a:off x="3851920" y="4941168"/>
            <a:ext cx="4536504" cy="22228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60648"/>
            <a:ext cx="3008313" cy="563662"/>
          </a:xfrm>
        </p:spPr>
        <p:txBody>
          <a:bodyPr>
            <a:normAutofit/>
          </a:bodyPr>
          <a:lstStyle/>
          <a:p>
            <a:r>
              <a:rPr lang="en-CA" sz="2800" dirty="0" smtClean="0"/>
              <a:t>Appendix 13</a:t>
            </a:r>
            <a:endParaRPr lang="en-CA" sz="28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179512" y="836712"/>
            <a:ext cx="1944216" cy="5112568"/>
          </a:xfrm>
        </p:spPr>
        <p:txBody>
          <a:bodyPr>
            <a:noAutofit/>
          </a:bodyPr>
          <a:lstStyle/>
          <a:p>
            <a:r>
              <a:rPr lang="en-CA" sz="2000" b="1" dirty="0" smtClean="0"/>
              <a:t>Each Regional Area</a:t>
            </a:r>
          </a:p>
          <a:p>
            <a:pPr algn="ctr"/>
            <a:r>
              <a:rPr lang="en-CA" sz="2000" b="1" i="1" dirty="0" smtClean="0"/>
              <a:t>“Relative to Broadleaf Competiveness”</a:t>
            </a:r>
          </a:p>
          <a:p>
            <a:pPr>
              <a:buFont typeface="Arial" pitchFamily="34" charset="0"/>
              <a:buChar char="•"/>
            </a:pPr>
            <a:r>
              <a:rPr lang="en-CA" sz="2000" dirty="0" smtClean="0"/>
              <a:t> TSA’s included</a:t>
            </a:r>
          </a:p>
          <a:p>
            <a:pPr>
              <a:buFont typeface="Arial" pitchFamily="34" charset="0"/>
              <a:buChar char="•"/>
            </a:pPr>
            <a:r>
              <a:rPr lang="en-CA" sz="2000" dirty="0" smtClean="0"/>
              <a:t>Shrub &amp; Herb Comp</a:t>
            </a:r>
          </a:p>
          <a:p>
            <a:pPr>
              <a:buFont typeface="Arial" pitchFamily="34" charset="0"/>
              <a:buChar char="•"/>
            </a:pPr>
            <a:r>
              <a:rPr lang="en-CA" sz="2000" dirty="0" smtClean="0"/>
              <a:t>Broadleaf Comp</a:t>
            </a:r>
          </a:p>
          <a:p>
            <a:pPr lvl="1">
              <a:buFont typeface="Arial" pitchFamily="34" charset="0"/>
              <a:buChar char="•"/>
            </a:pPr>
            <a:r>
              <a:rPr lang="en-CA" sz="1800" dirty="0" smtClean="0"/>
              <a:t>Decision Flow Chart &amp; Table per BEC, per Species (Conifer and Broadleaf)</a:t>
            </a:r>
          </a:p>
          <a:p>
            <a:pPr>
              <a:buFont typeface="Arial" pitchFamily="34" charset="0"/>
              <a:buChar char="•"/>
            </a:pPr>
            <a:r>
              <a:rPr lang="en-CA" sz="2000" dirty="0" smtClean="0"/>
              <a:t>Assessment Methodology</a:t>
            </a:r>
            <a:endParaRPr lang="en-CA" sz="2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26830" y="332656"/>
            <a:ext cx="702078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E:\AFRICA\_MG_096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80112" y="5367698"/>
            <a:ext cx="4932040" cy="1490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Appendix 13</a:t>
            </a:r>
            <a:endParaRPr lang="en-CA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Cariboo will be the Pilot for Format change</a:t>
            </a:r>
          </a:p>
          <a:p>
            <a:pPr lvl="1"/>
            <a:r>
              <a:rPr lang="en-CA" dirty="0" smtClean="0"/>
              <a:t>BEC – subzone specific, site series, species specific</a:t>
            </a:r>
          </a:p>
          <a:p>
            <a:pPr lvl="1">
              <a:buNone/>
            </a:pPr>
            <a:endParaRPr lang="en-CA" dirty="0" smtClean="0"/>
          </a:p>
          <a:p>
            <a:r>
              <a:rPr lang="en-CA" dirty="0" smtClean="0"/>
              <a:t>Probably focus on </a:t>
            </a:r>
            <a:r>
              <a:rPr lang="en-CA" b="1" dirty="0" smtClean="0"/>
              <a:t>“Neighbourhood “ </a:t>
            </a:r>
            <a:r>
              <a:rPr lang="en-CA" dirty="0" smtClean="0"/>
              <a:t>concept for competition  rather than </a:t>
            </a:r>
            <a:r>
              <a:rPr lang="en-CA" b="1" dirty="0" smtClean="0"/>
              <a:t>“Potentially FG “ </a:t>
            </a:r>
            <a:r>
              <a:rPr lang="en-CA" dirty="0" smtClean="0"/>
              <a:t>concept</a:t>
            </a:r>
            <a:endParaRPr lang="en-CA" dirty="0"/>
          </a:p>
        </p:txBody>
      </p:sp>
      <p:pic>
        <p:nvPicPr>
          <p:cNvPr id="7" name="Picture 2" descr="G:\!Workgrp\Silv Practices\Dave Weaver\Africa_Pictures\DCIM4\102___02\IMG_1574.JPG"/>
          <p:cNvPicPr>
            <a:picLocks noChangeAspect="1" noChangeArrowheads="1"/>
          </p:cNvPicPr>
          <p:nvPr/>
        </p:nvPicPr>
        <p:blipFill>
          <a:blip r:embed="rId2" cstate="screen">
            <a:lum bright="20000" contrast="10000"/>
          </a:blip>
          <a:srcRect/>
          <a:stretch>
            <a:fillRect/>
          </a:stretch>
        </p:blipFill>
        <p:spPr>
          <a:xfrm>
            <a:off x="4783517" y="4354816"/>
            <a:ext cx="3244868" cy="2503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What would you change to Appendix 9??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1600200"/>
            <a:ext cx="4608512" cy="4525963"/>
          </a:xfrm>
        </p:spPr>
        <p:txBody>
          <a:bodyPr/>
          <a:lstStyle/>
          <a:p>
            <a:r>
              <a:rPr lang="en-CA" dirty="0" smtClean="0"/>
              <a:t>    </a:t>
            </a:r>
          </a:p>
          <a:p>
            <a:r>
              <a:rPr lang="en-CA" dirty="0" smtClean="0"/>
              <a:t>   </a:t>
            </a:r>
          </a:p>
          <a:p>
            <a:r>
              <a:rPr lang="en-CA" dirty="0" smtClean="0"/>
              <a:t>     </a:t>
            </a:r>
          </a:p>
          <a:p>
            <a:r>
              <a:rPr lang="en-CA" dirty="0" smtClean="0"/>
              <a:t>      </a:t>
            </a:r>
            <a:endParaRPr lang="en-CA" dirty="0" smtClean="0"/>
          </a:p>
          <a:p>
            <a:r>
              <a:rPr lang="en-CA" dirty="0" smtClean="0"/>
              <a:t>Can yo</a:t>
            </a:r>
            <a:r>
              <a:rPr lang="en-CA" dirty="0" smtClean="0"/>
              <a:t>u name the “</a:t>
            </a:r>
            <a:r>
              <a:rPr lang="en-CA" i="1" dirty="0" smtClean="0"/>
              <a:t>Big 5</a:t>
            </a:r>
            <a:r>
              <a:rPr lang="en-CA" dirty="0" smtClean="0"/>
              <a:t>”?</a:t>
            </a:r>
            <a:r>
              <a:rPr lang="en-CA" dirty="0" smtClean="0"/>
              <a:t>   </a:t>
            </a:r>
            <a:endParaRPr lang="en-CA" dirty="0"/>
          </a:p>
        </p:txBody>
      </p:sp>
      <p:pic>
        <p:nvPicPr>
          <p:cNvPr id="6" name="Picture 5" descr="Miner SBPS control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644008" y="1196752"/>
            <a:ext cx="3996443" cy="5328591"/>
          </a:xfrm>
          <a:prstGeom prst="rect">
            <a:avLst/>
          </a:prstGeom>
        </p:spPr>
      </p:pic>
      <p:pic>
        <p:nvPicPr>
          <p:cNvPr id="11" name="Picture 2" descr="G:\!Workgrp\Silv Practices\Dave Weaver\Africa_Pictures\DCIM4\102___02\IMG_1589.JPG"/>
          <p:cNvPicPr>
            <a:picLocks noGrp="1" noChangeAspect="1" noChangeArrowheads="1"/>
          </p:cNvPicPr>
          <p:nvPr>
            <p:ph/>
          </p:nvPr>
        </p:nvPicPr>
        <p:blipFill>
          <a:blip r:embed="rId3" cstate="screen">
            <a:lum/>
          </a:blip>
          <a:srcRect/>
          <a:stretch>
            <a:fillRect/>
          </a:stretch>
        </p:blipFill>
        <p:spPr>
          <a:xfrm>
            <a:off x="0" y="4149080"/>
            <a:ext cx="5184576" cy="2916324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496</Words>
  <Application>Microsoft Office PowerPoint</Application>
  <PresentationFormat>On-screen Show (4:3)</PresentationFormat>
  <Paragraphs>93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Appendix 9  → 13   What’s the Plan?</vt:lpstr>
      <vt:lpstr>The Catalyst for Change</vt:lpstr>
      <vt:lpstr>Old Appendix 9 Review </vt:lpstr>
      <vt:lpstr>Appendix 9 – Quadrant &amp;  Potentially FG Method</vt:lpstr>
      <vt:lpstr>Broadleaf Brush Competition</vt:lpstr>
      <vt:lpstr>Allowable Amount of Broadleaf / Plot – if a Potentially FG tree in a Plot</vt:lpstr>
      <vt:lpstr>New Appendix 13 - Project Plan  Timelines</vt:lpstr>
      <vt:lpstr>Teresa Newsome’s Work</vt:lpstr>
      <vt:lpstr>George Harper’s Work</vt:lpstr>
      <vt:lpstr>Vision for Appendix 13  - Format Choices??</vt:lpstr>
      <vt:lpstr>Appendix 13 – Thoughts to date+/-</vt:lpstr>
      <vt:lpstr>Appendix 13</vt:lpstr>
      <vt:lpstr>Appendix 13</vt:lpstr>
      <vt:lpstr>What would you change to Appendix 9??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dwweaver</dc:creator>
  <cp:lastModifiedBy>dwweaver</cp:lastModifiedBy>
  <cp:revision>75</cp:revision>
  <dcterms:created xsi:type="dcterms:W3CDTF">2013-08-15T22:49:19Z</dcterms:created>
  <dcterms:modified xsi:type="dcterms:W3CDTF">2013-08-21T15:30:41Z</dcterms:modified>
</cp:coreProperties>
</file>